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9144000" cy="6858000" type="screen4x3"/>
  <p:notesSz cx="6735763" cy="9866313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Malgun Gothic" panose="020B0503020000020004" pitchFamily="50" charset="-127"/>
      <p:regular r:id="rId28"/>
      <p:bold r:id="rId29"/>
    </p:embeddedFont>
    <p:embeddedFont>
      <p:font typeface="Nanum Gothic" panose="020B0600000101010101" charset="-127"/>
      <p:regular r:id="rId30"/>
      <p:bold r:id="rId31"/>
    </p:embeddedFont>
    <p:embeddedFont>
      <p:font typeface="Roboto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182">
          <p15:clr>
            <a:srgbClr val="A4A3A4"/>
          </p15:clr>
        </p15:guide>
        <p15:guide id="4" orient="horz" pos="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08" y="384"/>
      </p:cViewPr>
      <p:guideLst>
        <p:guide orient="horz" pos="2160"/>
        <p:guide pos="2880"/>
        <p:guide pos="182"/>
        <p:guide orient="horz" pos="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19413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14763" y="0"/>
            <a:ext cx="2919412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371013"/>
            <a:ext cx="2919413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487050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71772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c854f4f19_1_60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5c854f4f19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9523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c854f4f19_1_70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5c854f4f19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3316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c854f4f19_1_80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g5c854f4f19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5733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c854f4f19_1_90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5c854f4f19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3690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c8f0d3be8_0_0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5c8f0d3be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31934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c8f0d3be8_0_12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5c8f0d3be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0134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c8f0d3be8_0_24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5c8f0d3be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16172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c8f0d3be8_0_34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5c8f0d3be8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39595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8f8aa9da_1_7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5c8f8aa9da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79214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c8f8aa9da_1_18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g5c8f8aa9da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8100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b919de422_0_105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5b919de422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36581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b9a3ffa2f_0_42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E6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g5b9a3ffa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8131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95e44b6ff_1_210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595e44b6ff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4303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c854f4f19_1_0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5c854f4f1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2503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c854f4f19_1_10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5c854f4f19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8459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c854f4f19_1_20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5c854f4f19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560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c854f4f19_1_30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5c854f4f19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3668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c854f4f19_1_40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5c854f4f19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8017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c854f4f19_1_50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5c854f4f19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6255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9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88" name="Google Shape;88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59" cy="69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95" name="Google Shape;95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59" cy="69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18" name="Google Shape;118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60" cy="691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26" name="Google Shape;126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60" cy="691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855" y="122952"/>
            <a:ext cx="1208010" cy="39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2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2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4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4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37" name="Google Shape;137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60" cy="691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855" y="122952"/>
            <a:ext cx="1208010" cy="39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44" name="Google Shape;14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60" cy="691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855" y="122952"/>
            <a:ext cx="1208010" cy="39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50" name="Google Shape;150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60" cy="691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855" y="122952"/>
            <a:ext cx="1208010" cy="39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3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3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59" name="Google Shape;159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60" cy="691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855" y="122952"/>
            <a:ext cx="1208010" cy="39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3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2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2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3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5" name="Google Shape;165;p2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68" name="Google Shape;168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60" cy="691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body" idx="1"/>
          </p:nvPr>
        </p:nvSpPr>
        <p:spPr>
          <a:xfrm rot="5400000">
            <a:off x="2396400" y="57875"/>
            <a:ext cx="43512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75" name="Google Shape;175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60" cy="691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>
            <a:spLocks noGrp="1"/>
          </p:cNvSpPr>
          <p:nvPr>
            <p:ph type="title"/>
          </p:nvPr>
        </p:nvSpPr>
        <p:spPr>
          <a:xfrm rot="5400000">
            <a:off x="4623600" y="2285275"/>
            <a:ext cx="58119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4"/>
          <p:cNvSpPr txBox="1">
            <a:spLocks noGrp="1"/>
          </p:cNvSpPr>
          <p:nvPr>
            <p:ph type="body" idx="1"/>
          </p:nvPr>
        </p:nvSpPr>
        <p:spPr>
          <a:xfrm rot="5400000">
            <a:off x="623025" y="370675"/>
            <a:ext cx="58119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2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82" name="Google Shape;182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60" cy="691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31" name="Google Shape;31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59" cy="69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39" name="Google Shape;39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59" cy="69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855" y="122952"/>
            <a:ext cx="1208009" cy="39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59" cy="69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855" y="122952"/>
            <a:ext cx="1208009" cy="39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59" cy="69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855" y="122952"/>
            <a:ext cx="1208009" cy="39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59" cy="69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855" y="122952"/>
            <a:ext cx="1208009" cy="39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72" name="Google Shape;7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59" cy="69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855" y="122952"/>
            <a:ext cx="1208009" cy="39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81" name="Google Shape;81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59" cy="69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jpg"/><Relationship Id="rId5" Type="http://schemas.openxmlformats.org/officeDocument/2006/relationships/hyperlink" Target="https://public.tableau.com/en-us/s/download" TargetMode="Externa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jpg"/><Relationship Id="rId5" Type="http://schemas.openxmlformats.org/officeDocument/2006/relationships/hyperlink" Target="https://public.tableau.com/en-us/s/download" TargetMode="Externa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g"/><Relationship Id="rId5" Type="http://schemas.openxmlformats.org/officeDocument/2006/relationships/hyperlink" Target="https://public.tableau.com/en-us/s/download" TargetMode="Externa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jpg"/><Relationship Id="rId5" Type="http://schemas.openxmlformats.org/officeDocument/2006/relationships/hyperlink" Target="https://public.tableau.com/en-us/s/download" TargetMode="Externa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jpg"/><Relationship Id="rId5" Type="http://schemas.openxmlformats.org/officeDocument/2006/relationships/hyperlink" Target="https://public.tableau.com/en-us/s/download" TargetMode="Externa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hyperlink" Target="https://public.tableau.com/en-us/s/" TargetMode="Externa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hyperlink" Target="https://public.tableau.com/en-us/s/" TargetMode="Externa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hyperlink" Target="https://public.tableau.com/en-us/s/" TargetMode="Externa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hyperlink" Target="https://public.tableau.com/en-us/s/" TargetMode="Externa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hyperlink" Target="https://public.tableau.com/en-us/s/" TargetMode="Externa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udemy.com/artificial-intelligence-az/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jpg"/><Relationship Id="rId5" Type="http://schemas.openxmlformats.org/officeDocument/2006/relationships/hyperlink" Target="https://public.tableau.com/en-us/s/download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g"/><Relationship Id="rId5" Type="http://schemas.openxmlformats.org/officeDocument/2006/relationships/hyperlink" Target="https://public.tableau.com/en-us/s/download" TargetMode="Externa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g"/><Relationship Id="rId5" Type="http://schemas.openxmlformats.org/officeDocument/2006/relationships/hyperlink" Target="https://public.tableau.com/en-us/s/download" TargetMode="Externa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jpg"/><Relationship Id="rId5" Type="http://schemas.openxmlformats.org/officeDocument/2006/relationships/hyperlink" Target="https://public.tableau.com/en-us/s/download" TargetMode="Externa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jpg"/><Relationship Id="rId5" Type="http://schemas.openxmlformats.org/officeDocument/2006/relationships/hyperlink" Target="https://public.tableau.com/en-us/s/download" TargetMode="Externa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jpg"/><Relationship Id="rId5" Type="http://schemas.openxmlformats.org/officeDocument/2006/relationships/hyperlink" Target="https://public.tableau.com/en-us/s/download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/>
        </p:nvSpPr>
        <p:spPr>
          <a:xfrm>
            <a:off x="2804532" y="2789019"/>
            <a:ext cx="353493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rgbClr val="2AB9C7"/>
                </a:solidFill>
              </a:rPr>
              <a:t>태블로 인스톨하기</a:t>
            </a:r>
            <a:endParaRPr sz="3600" b="1" i="0" u="none" strike="noStrike" cap="none">
              <a:solidFill>
                <a:srgbClr val="2AB9C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5"/>
          <p:cNvSpPr txBox="1"/>
          <p:nvPr/>
        </p:nvSpPr>
        <p:spPr>
          <a:xfrm>
            <a:off x="3720348" y="4017227"/>
            <a:ext cx="170330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0C0C0C"/>
                </a:solidFill>
              </a:rPr>
              <a:t>유양규(Rotunda)</a:t>
            </a:r>
            <a:endParaRPr sz="1400" b="1" i="0" u="none" strike="noStrike" cap="non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5"/>
          <p:cNvSpPr/>
          <p:nvPr/>
        </p:nvSpPr>
        <p:spPr>
          <a:xfrm>
            <a:off x="6305840" y="361155"/>
            <a:ext cx="253627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한국기술교육대학교 능력개발교육원</a:t>
            </a:r>
            <a:endParaRPr/>
          </a:p>
        </p:txBody>
      </p:sp>
      <p:sp>
        <p:nvSpPr>
          <p:cNvPr id="190" name="Google Shape;190;p25"/>
          <p:cNvSpPr/>
          <p:nvPr/>
        </p:nvSpPr>
        <p:spPr>
          <a:xfrm>
            <a:off x="6177450" y="638150"/>
            <a:ext cx="2664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태블로 인스톨하기</a:t>
            </a:r>
            <a:endParaRPr sz="1600" b="1" i="0" u="none" strike="noStrike" cap="non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  <p:pic>
        <p:nvPicPr>
          <p:cNvPr id="279" name="Google Shape;279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4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4"/>
          <p:cNvSpPr txBox="1"/>
          <p:nvPr/>
        </p:nvSpPr>
        <p:spPr>
          <a:xfrm>
            <a:off x="656025" y="698575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태블로 퍼블릭 다운로드 </a:t>
            </a:r>
            <a:r>
              <a:rPr lang="ko-KR" sz="1100" u="sng">
                <a:solidFill>
                  <a:schemeClr val="hlink"/>
                </a:solidFill>
                <a:hlinkClick r:id="rId5"/>
              </a:rPr>
              <a:t>https://public.tableau.com/en-us/s/download</a:t>
            </a:r>
            <a:endParaRPr b="1">
              <a:solidFill>
                <a:srgbClr val="1C4587"/>
              </a:solidFill>
            </a:endParaRPr>
          </a:p>
        </p:txBody>
      </p:sp>
      <p:cxnSp>
        <p:nvCxnSpPr>
          <p:cNvPr id="282" name="Google Shape;282;p34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83" name="Google Shape;28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3425" y="1176775"/>
            <a:ext cx="5457150" cy="477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4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1">
                <a:solidFill>
                  <a:schemeClr val="lt1"/>
                </a:solidFill>
              </a:rPr>
              <a:t>태블로 인스톨하기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  <p:pic>
        <p:nvPicPr>
          <p:cNvPr id="290" name="Google Shape;290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5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5"/>
          <p:cNvSpPr txBox="1"/>
          <p:nvPr/>
        </p:nvSpPr>
        <p:spPr>
          <a:xfrm>
            <a:off x="656025" y="698575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태블로 퍼블릭 다운로드 </a:t>
            </a:r>
            <a:r>
              <a:rPr lang="ko-KR" sz="1100" u="sng">
                <a:solidFill>
                  <a:schemeClr val="hlink"/>
                </a:solidFill>
                <a:hlinkClick r:id="rId5"/>
              </a:rPr>
              <a:t>https://public.tableau.com/en-us/s/download</a:t>
            </a:r>
            <a:endParaRPr b="1">
              <a:solidFill>
                <a:srgbClr val="1C4587"/>
              </a:solidFill>
            </a:endParaRPr>
          </a:p>
        </p:txBody>
      </p:sp>
      <p:cxnSp>
        <p:nvCxnSpPr>
          <p:cNvPr id="293" name="Google Shape;293;p35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4" name="Google Shape;29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17713" y="1176775"/>
            <a:ext cx="5508574" cy="48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5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1">
                <a:solidFill>
                  <a:schemeClr val="lt1"/>
                </a:solidFill>
              </a:rPr>
              <a:t>태블로 인스톨하기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6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  <p:pic>
        <p:nvPicPr>
          <p:cNvPr id="301" name="Google Shape;301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6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000" b="1" dirty="0">
                <a:solidFill>
                  <a:schemeClr val="lt1"/>
                </a:solidFill>
              </a:rPr>
              <a:t>1</a:t>
            </a:r>
            <a:endParaRPr sz="30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6"/>
          <p:cNvSpPr txBox="1"/>
          <p:nvPr/>
        </p:nvSpPr>
        <p:spPr>
          <a:xfrm>
            <a:off x="656025" y="698575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태블로 퍼블릭 다운로드 </a:t>
            </a:r>
            <a:r>
              <a:rPr lang="ko-KR" sz="1100" u="sng">
                <a:solidFill>
                  <a:schemeClr val="hlink"/>
                </a:solidFill>
                <a:hlinkClick r:id="rId5"/>
              </a:rPr>
              <a:t>https://public.tableau.com/en-us/s/download</a:t>
            </a:r>
            <a:endParaRPr b="1">
              <a:solidFill>
                <a:srgbClr val="1C4587"/>
              </a:solidFill>
            </a:endParaRPr>
          </a:p>
        </p:txBody>
      </p:sp>
      <p:cxnSp>
        <p:nvCxnSpPr>
          <p:cNvPr id="304" name="Google Shape;304;p36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5" name="Google Shape;305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17713" y="1176775"/>
            <a:ext cx="5508574" cy="48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6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1">
                <a:solidFill>
                  <a:schemeClr val="lt1"/>
                </a:solidFill>
              </a:rPr>
              <a:t>태블로 인스톨하기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  <p:pic>
        <p:nvPicPr>
          <p:cNvPr id="312" name="Google Shape;312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7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0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30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37"/>
          <p:cNvSpPr txBox="1"/>
          <p:nvPr/>
        </p:nvSpPr>
        <p:spPr>
          <a:xfrm>
            <a:off x="656025" y="698575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태블로 퍼블릭 다운로드 </a:t>
            </a:r>
            <a:r>
              <a:rPr lang="ko-KR" sz="1100" u="sng">
                <a:solidFill>
                  <a:schemeClr val="hlink"/>
                </a:solidFill>
                <a:hlinkClick r:id="rId5"/>
              </a:rPr>
              <a:t>https://public.tableau.com/en-us/s/download</a:t>
            </a:r>
            <a:endParaRPr b="1">
              <a:solidFill>
                <a:srgbClr val="1C4587"/>
              </a:solidFill>
            </a:endParaRPr>
          </a:p>
        </p:txBody>
      </p:sp>
      <p:cxnSp>
        <p:nvCxnSpPr>
          <p:cNvPr id="315" name="Google Shape;315;p37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16" name="Google Shape;316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025" y="4123250"/>
            <a:ext cx="12382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9538" y="698563"/>
            <a:ext cx="6944928" cy="3646087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7"/>
          <p:cNvSpPr txBox="1"/>
          <p:nvPr/>
        </p:nvSpPr>
        <p:spPr>
          <a:xfrm>
            <a:off x="2122175" y="5140950"/>
            <a:ext cx="59223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1C4587"/>
                </a:solidFill>
              </a:rPr>
              <a:t>⇐ CLICK to OPEN</a:t>
            </a:r>
            <a:endParaRPr sz="1800" b="1">
              <a:solidFill>
                <a:srgbClr val="1C4587"/>
              </a:solidFill>
            </a:endParaRPr>
          </a:p>
        </p:txBody>
      </p:sp>
      <p:sp>
        <p:nvSpPr>
          <p:cNvPr id="319" name="Google Shape;319;p37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1">
                <a:solidFill>
                  <a:schemeClr val="lt1"/>
                </a:solidFill>
              </a:rPr>
              <a:t>태블로 인스톨하기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  <p:pic>
        <p:nvPicPr>
          <p:cNvPr id="325" name="Google Shape;325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8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0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30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8"/>
          <p:cNvSpPr txBox="1"/>
          <p:nvPr/>
        </p:nvSpPr>
        <p:spPr>
          <a:xfrm>
            <a:off x="656025" y="698575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태블로 퍼블릭 다운로드 </a:t>
            </a:r>
            <a:r>
              <a:rPr lang="ko-KR" sz="1100" u="sng">
                <a:solidFill>
                  <a:schemeClr val="hlink"/>
                </a:solidFill>
                <a:hlinkClick r:id="rId5"/>
              </a:rPr>
              <a:t>https://public.tableau.com/en-us/s/download</a:t>
            </a:r>
            <a:endParaRPr b="1">
              <a:solidFill>
                <a:srgbClr val="1C4587"/>
              </a:solidFill>
            </a:endParaRPr>
          </a:p>
        </p:txBody>
      </p:sp>
      <p:cxnSp>
        <p:nvCxnSpPr>
          <p:cNvPr id="328" name="Google Shape;328;p38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9" name="Google Shape;329;p38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1">
                <a:solidFill>
                  <a:schemeClr val="lt1"/>
                </a:solidFill>
              </a:rPr>
              <a:t>태블로 인스톨하기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025" y="1176775"/>
            <a:ext cx="6988160" cy="48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8"/>
          <p:cNvSpPr txBox="1"/>
          <p:nvPr/>
        </p:nvSpPr>
        <p:spPr>
          <a:xfrm>
            <a:off x="3578850" y="2663250"/>
            <a:ext cx="1986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태블로 언어설정</a:t>
            </a:r>
            <a:endParaRPr b="1"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9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  <p:pic>
        <p:nvPicPr>
          <p:cNvPr id="337" name="Google Shape;337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9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0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30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9"/>
          <p:cNvSpPr txBox="1"/>
          <p:nvPr/>
        </p:nvSpPr>
        <p:spPr>
          <a:xfrm>
            <a:off x="656025" y="698575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태블로 퍼블릭 계정등록 </a:t>
            </a:r>
            <a:r>
              <a:rPr lang="ko-KR" sz="1100" u="sng">
                <a:solidFill>
                  <a:schemeClr val="hlink"/>
                </a:solidFill>
                <a:hlinkClick r:id="rId5"/>
              </a:rPr>
              <a:t>https://public.tableau.com/en-us/s/</a:t>
            </a:r>
            <a:endParaRPr b="1">
              <a:solidFill>
                <a:srgbClr val="1C4587"/>
              </a:solidFill>
            </a:endParaRPr>
          </a:p>
        </p:txBody>
      </p:sp>
      <p:cxnSp>
        <p:nvCxnSpPr>
          <p:cNvPr id="340" name="Google Shape;340;p39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1" name="Google Shape;341;p39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1">
                <a:solidFill>
                  <a:schemeClr val="lt1"/>
                </a:solidFill>
              </a:rPr>
              <a:t>태블로 인스톨하기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p39"/>
          <p:cNvPicPr preferRelativeResize="0"/>
          <p:nvPr/>
        </p:nvPicPr>
        <p:blipFill rotWithShape="1">
          <a:blip r:embed="rId6">
            <a:alphaModFix/>
          </a:blip>
          <a:srcRect b="2133"/>
          <a:stretch/>
        </p:blipFill>
        <p:spPr>
          <a:xfrm>
            <a:off x="963400" y="1176775"/>
            <a:ext cx="7217200" cy="476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0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  <p:pic>
        <p:nvPicPr>
          <p:cNvPr id="348" name="Google Shape;348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0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0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30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40"/>
          <p:cNvSpPr txBox="1"/>
          <p:nvPr/>
        </p:nvSpPr>
        <p:spPr>
          <a:xfrm>
            <a:off x="656025" y="698575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태블로 퍼블릭 계정등록 </a:t>
            </a:r>
            <a:r>
              <a:rPr lang="ko-KR" sz="1100" u="sng">
                <a:solidFill>
                  <a:schemeClr val="hlink"/>
                </a:solidFill>
                <a:hlinkClick r:id="rId5"/>
              </a:rPr>
              <a:t>https://public.tableau.com/en-us/s/</a:t>
            </a:r>
            <a:endParaRPr b="1">
              <a:solidFill>
                <a:srgbClr val="1C4587"/>
              </a:solidFill>
            </a:endParaRPr>
          </a:p>
        </p:txBody>
      </p:sp>
      <p:cxnSp>
        <p:nvCxnSpPr>
          <p:cNvPr id="351" name="Google Shape;351;p40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2" name="Google Shape;352;p40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1">
                <a:solidFill>
                  <a:schemeClr val="lt1"/>
                </a:solidFill>
              </a:rPr>
              <a:t>태블로 인스톨하기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3" name="Google Shape;353;p40"/>
          <p:cNvPicPr preferRelativeResize="0"/>
          <p:nvPr/>
        </p:nvPicPr>
        <p:blipFill rotWithShape="1">
          <a:blip r:embed="rId6">
            <a:alphaModFix/>
          </a:blip>
          <a:srcRect b="7595"/>
          <a:stretch/>
        </p:blipFill>
        <p:spPr>
          <a:xfrm>
            <a:off x="1893300" y="1038400"/>
            <a:ext cx="5357425" cy="489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1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  <p:pic>
        <p:nvPicPr>
          <p:cNvPr id="359" name="Google Shape;359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1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0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30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41"/>
          <p:cNvSpPr txBox="1"/>
          <p:nvPr/>
        </p:nvSpPr>
        <p:spPr>
          <a:xfrm>
            <a:off x="656025" y="698575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태블로 퍼블릭 계정등록 </a:t>
            </a:r>
            <a:r>
              <a:rPr lang="ko-KR" sz="1100" u="sng">
                <a:solidFill>
                  <a:schemeClr val="hlink"/>
                </a:solidFill>
                <a:hlinkClick r:id="rId5"/>
              </a:rPr>
              <a:t>https://public.tableau.com/en-us/s/</a:t>
            </a:r>
            <a:endParaRPr b="1">
              <a:solidFill>
                <a:srgbClr val="1C4587"/>
              </a:solidFill>
            </a:endParaRPr>
          </a:p>
        </p:txBody>
      </p:sp>
      <p:cxnSp>
        <p:nvCxnSpPr>
          <p:cNvPr id="362" name="Google Shape;362;p41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3" name="Google Shape;363;p41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1">
                <a:solidFill>
                  <a:schemeClr val="lt1"/>
                </a:solidFill>
              </a:rPr>
              <a:t>태블로 인스톨하기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4" name="Google Shape;364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8937" y="1122725"/>
            <a:ext cx="5866126" cy="48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1"/>
          <p:cNvSpPr txBox="1"/>
          <p:nvPr/>
        </p:nvSpPr>
        <p:spPr>
          <a:xfrm>
            <a:off x="4806550" y="1764025"/>
            <a:ext cx="1060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CC0000"/>
                </a:solidFill>
              </a:rPr>
              <a:t>성명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366" name="Google Shape;366;p41"/>
          <p:cNvSpPr txBox="1"/>
          <p:nvPr/>
        </p:nvSpPr>
        <p:spPr>
          <a:xfrm>
            <a:off x="4806550" y="2253375"/>
            <a:ext cx="1060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CC0000"/>
                </a:solidFill>
              </a:rPr>
              <a:t>이메일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367" name="Google Shape;367;p41"/>
          <p:cNvSpPr txBox="1"/>
          <p:nvPr/>
        </p:nvSpPr>
        <p:spPr>
          <a:xfrm>
            <a:off x="4806550" y="2956675"/>
            <a:ext cx="1060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CC0000"/>
                </a:solidFill>
              </a:rPr>
              <a:t>암호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368" name="Google Shape;368;p41"/>
          <p:cNvSpPr txBox="1"/>
          <p:nvPr/>
        </p:nvSpPr>
        <p:spPr>
          <a:xfrm>
            <a:off x="4806550" y="3525300"/>
            <a:ext cx="1060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CC0000"/>
                </a:solidFill>
              </a:rPr>
              <a:t>암호확인</a:t>
            </a:r>
            <a:endParaRPr b="1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2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  <p:pic>
        <p:nvPicPr>
          <p:cNvPr id="374" name="Google Shape;374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2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0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30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42"/>
          <p:cNvSpPr txBox="1"/>
          <p:nvPr/>
        </p:nvSpPr>
        <p:spPr>
          <a:xfrm>
            <a:off x="656025" y="698575"/>
            <a:ext cx="2355900" cy="51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태블로 퍼블릭 계정등록 </a:t>
            </a:r>
            <a:r>
              <a:rPr lang="ko-KR" sz="1100" u="sng">
                <a:solidFill>
                  <a:schemeClr val="hlink"/>
                </a:solidFill>
                <a:hlinkClick r:id="rId5"/>
              </a:rPr>
              <a:t>https://public.tableau.com/en-us/s/</a:t>
            </a:r>
            <a:endParaRPr b="1">
              <a:solidFill>
                <a:srgbClr val="1C458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1F447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1C458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C458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1C4587"/>
                </a:solidFill>
              </a:rPr>
              <a:t>본인의 이메일로 들어가서 Verify now 버튼을 누릅니다.</a:t>
            </a:r>
            <a:endParaRPr>
              <a:solidFill>
                <a:srgbClr val="1C4587"/>
              </a:solidFill>
            </a:endParaRPr>
          </a:p>
        </p:txBody>
      </p:sp>
      <p:cxnSp>
        <p:nvCxnSpPr>
          <p:cNvPr id="377" name="Google Shape;377;p42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8" name="Google Shape;378;p42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1">
                <a:solidFill>
                  <a:schemeClr val="lt1"/>
                </a:solidFill>
              </a:rPr>
              <a:t>태블로 인스톨하기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9" name="Google Shape;37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58124" y="1495500"/>
            <a:ext cx="5382950" cy="428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3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  <p:pic>
        <p:nvPicPr>
          <p:cNvPr id="385" name="Google Shape;385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3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0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30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3"/>
          <p:cNvSpPr txBox="1"/>
          <p:nvPr/>
        </p:nvSpPr>
        <p:spPr>
          <a:xfrm>
            <a:off x="647050" y="1030625"/>
            <a:ext cx="7024500" cy="11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태블로 퍼블릭 계정등록 </a:t>
            </a:r>
            <a:r>
              <a:rPr lang="ko-KR" sz="1100" u="sng">
                <a:solidFill>
                  <a:schemeClr val="hlink"/>
                </a:solidFill>
                <a:hlinkClick r:id="rId5"/>
              </a:rPr>
              <a:t>https://public.tableau.com/en-us/s/</a:t>
            </a:r>
            <a:endParaRPr sz="1100">
              <a:solidFill>
                <a:srgbClr val="1F447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1C458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계정페이지가 열리는것을 확인</a:t>
            </a:r>
            <a:endParaRPr>
              <a:solidFill>
                <a:srgbClr val="1C4587"/>
              </a:solidFill>
            </a:endParaRPr>
          </a:p>
        </p:txBody>
      </p:sp>
      <p:cxnSp>
        <p:nvCxnSpPr>
          <p:cNvPr id="388" name="Google Shape;388;p43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9" name="Google Shape;389;p43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1">
                <a:solidFill>
                  <a:schemeClr val="lt1"/>
                </a:solidFill>
              </a:rPr>
              <a:t>태블로 인스톨하기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3113" y="2481235"/>
            <a:ext cx="6757775" cy="263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8429" y="496111"/>
            <a:ext cx="1892301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6"/>
          <p:cNvSpPr/>
          <p:nvPr/>
        </p:nvSpPr>
        <p:spPr>
          <a:xfrm>
            <a:off x="969550" y="3652900"/>
            <a:ext cx="2019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solidFill>
                  <a:srgbClr val="2AB9C7"/>
                </a:solidFill>
              </a:rPr>
              <a:t>태블로 인스톨하기</a:t>
            </a:r>
            <a:endParaRPr sz="1500" b="1">
              <a:solidFill>
                <a:srgbClr val="2AB9C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4429" y="2763895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21376" y="2763895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37633" y="2763895"/>
            <a:ext cx="8890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6"/>
          <p:cNvSpPr/>
          <p:nvPr/>
        </p:nvSpPr>
        <p:spPr>
          <a:xfrm>
            <a:off x="1102751" y="2919492"/>
            <a:ext cx="620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4"/>
          <p:cNvSpPr/>
          <p:nvPr/>
        </p:nvSpPr>
        <p:spPr>
          <a:xfrm>
            <a:off x="634200" y="1281750"/>
            <a:ext cx="7845900" cy="45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ko-KR" sz="1800" b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End of slide</a:t>
            </a:r>
            <a:endParaRPr sz="1800" b="1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endParaRPr sz="1800" b="1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300"/>
              </a:spcAft>
              <a:buSzPts val="1100"/>
              <a:buNone/>
            </a:pPr>
            <a:endParaRPr sz="1800" b="1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6" name="Google Shape;396;p44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  <p:pic>
        <p:nvPicPr>
          <p:cNvPr id="397" name="Google Shape;397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9125" y="2025525"/>
            <a:ext cx="6605751" cy="37168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4"/>
          <p:cNvSpPr txBox="1"/>
          <p:nvPr/>
        </p:nvSpPr>
        <p:spPr>
          <a:xfrm>
            <a:off x="634200" y="5856450"/>
            <a:ext cx="5602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ko-KR" sz="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https://www.udemy.com/artificial-intelligence-az/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/>
          <p:nvPr/>
        </p:nvSpPr>
        <p:spPr>
          <a:xfrm>
            <a:off x="3977900" y="2442800"/>
            <a:ext cx="4208100" cy="10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rgbClr val="2AB9C7"/>
                </a:solidFill>
              </a:rPr>
              <a:t>태블로 인스톨하기</a:t>
            </a:r>
            <a:endParaRPr sz="3200" b="1">
              <a:solidFill>
                <a:srgbClr val="2AB9C7"/>
              </a:solidFill>
            </a:endParaRPr>
          </a:p>
        </p:txBody>
      </p:sp>
      <p:sp>
        <p:nvSpPr>
          <p:cNvPr id="206" name="Google Shape;206;p27"/>
          <p:cNvSpPr/>
          <p:nvPr/>
        </p:nvSpPr>
        <p:spPr>
          <a:xfrm>
            <a:off x="451625" y="741250"/>
            <a:ext cx="11457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lt1"/>
                </a:solidFill>
              </a:rPr>
              <a:t>태블로</a:t>
            </a:r>
            <a:endParaRPr sz="1200" b="1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1"/>
              </a:solidFill>
            </a:endParaRPr>
          </a:p>
        </p:txBody>
      </p:sp>
      <p:sp>
        <p:nvSpPr>
          <p:cNvPr id="207" name="Google Shape;207;p27"/>
          <p:cNvSpPr/>
          <p:nvPr/>
        </p:nvSpPr>
        <p:spPr>
          <a:xfrm>
            <a:off x="2852363" y="2346204"/>
            <a:ext cx="12105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 b="1">
                <a:solidFill>
                  <a:srgbClr val="2AB9C7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6600" b="1">
              <a:solidFill>
                <a:srgbClr val="2AB9C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1">
                <a:solidFill>
                  <a:schemeClr val="lt1"/>
                </a:solidFill>
              </a:rPr>
              <a:t>태블로 인스톨하기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8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  <p:pic>
        <p:nvPicPr>
          <p:cNvPr id="214" name="Google Shape;214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8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8"/>
          <p:cNvSpPr txBox="1"/>
          <p:nvPr/>
        </p:nvSpPr>
        <p:spPr>
          <a:xfrm>
            <a:off x="656025" y="698575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태블로 퍼블릭 다운로드 </a:t>
            </a:r>
            <a:r>
              <a:rPr lang="ko-KR" sz="1100" u="sng">
                <a:solidFill>
                  <a:schemeClr val="hlink"/>
                </a:solidFill>
                <a:hlinkClick r:id="rId5"/>
              </a:rPr>
              <a:t>https://public.tableau.com/en-us/s/download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217" name="Google Shape;217;p28"/>
          <p:cNvPicPr preferRelativeResize="0"/>
          <p:nvPr/>
        </p:nvPicPr>
        <p:blipFill rotWithShape="1">
          <a:blip r:embed="rId6">
            <a:alphaModFix/>
          </a:blip>
          <a:srcRect b="9690"/>
          <a:stretch/>
        </p:blipFill>
        <p:spPr>
          <a:xfrm>
            <a:off x="1105850" y="1176775"/>
            <a:ext cx="6932299" cy="478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" name="Google Shape;218;p28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  <p:pic>
        <p:nvPicPr>
          <p:cNvPr id="224" name="Google Shape;224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9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9"/>
          <p:cNvSpPr txBox="1"/>
          <p:nvPr/>
        </p:nvSpPr>
        <p:spPr>
          <a:xfrm>
            <a:off x="656025" y="698575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태블로 퍼블릭 다운로드 </a:t>
            </a:r>
            <a:r>
              <a:rPr lang="ko-KR" sz="1100" u="sng">
                <a:solidFill>
                  <a:schemeClr val="hlink"/>
                </a:solidFill>
                <a:hlinkClick r:id="rId5"/>
              </a:rPr>
              <a:t>https://public.tableau.com/en-us/s/download</a:t>
            </a:r>
            <a:endParaRPr b="1">
              <a:solidFill>
                <a:srgbClr val="1C4587"/>
              </a:solidFill>
            </a:endParaRPr>
          </a:p>
        </p:txBody>
      </p:sp>
      <p:cxnSp>
        <p:nvCxnSpPr>
          <p:cNvPr id="227" name="Google Shape;227;p29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8" name="Google Shape;228;p29"/>
          <p:cNvPicPr preferRelativeResize="0"/>
          <p:nvPr/>
        </p:nvPicPr>
        <p:blipFill rotWithShape="1">
          <a:blip r:embed="rId6">
            <a:alphaModFix/>
          </a:blip>
          <a:srcRect b="8725"/>
          <a:stretch/>
        </p:blipFill>
        <p:spPr>
          <a:xfrm>
            <a:off x="1105850" y="1176775"/>
            <a:ext cx="6932299" cy="48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9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1">
                <a:solidFill>
                  <a:schemeClr val="lt1"/>
                </a:solidFill>
              </a:rPr>
              <a:t>태블로 인스톨하기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  <p:pic>
        <p:nvPicPr>
          <p:cNvPr id="235" name="Google Shape;235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0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0"/>
          <p:cNvSpPr txBox="1"/>
          <p:nvPr/>
        </p:nvSpPr>
        <p:spPr>
          <a:xfrm>
            <a:off x="656025" y="698575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태블로 퍼블릭 다운로드 </a:t>
            </a:r>
            <a:r>
              <a:rPr lang="ko-KR" sz="1100" u="sng">
                <a:solidFill>
                  <a:schemeClr val="hlink"/>
                </a:solidFill>
                <a:hlinkClick r:id="rId5"/>
              </a:rPr>
              <a:t>https://public.tableau.com/en-us/s/download</a:t>
            </a:r>
            <a:endParaRPr b="1">
              <a:solidFill>
                <a:srgbClr val="1C4587"/>
              </a:solidFill>
            </a:endParaRPr>
          </a:p>
        </p:txBody>
      </p:sp>
      <p:cxnSp>
        <p:nvCxnSpPr>
          <p:cNvPr id="238" name="Google Shape;238;p30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39" name="Google Shape;239;p30"/>
          <p:cNvPicPr preferRelativeResize="0"/>
          <p:nvPr/>
        </p:nvPicPr>
        <p:blipFill rotWithShape="1">
          <a:blip r:embed="rId6">
            <a:alphaModFix/>
          </a:blip>
          <a:srcRect b="8725"/>
          <a:stretch/>
        </p:blipFill>
        <p:spPr>
          <a:xfrm>
            <a:off x="1105850" y="1176775"/>
            <a:ext cx="6932299" cy="48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0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1">
                <a:solidFill>
                  <a:schemeClr val="lt1"/>
                </a:solidFill>
              </a:rPr>
              <a:t>태블로 인스톨하기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  <p:pic>
        <p:nvPicPr>
          <p:cNvPr id="246" name="Google Shape;246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1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1"/>
          <p:cNvSpPr txBox="1"/>
          <p:nvPr/>
        </p:nvSpPr>
        <p:spPr>
          <a:xfrm>
            <a:off x="656025" y="698575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태블로 퍼블릭 다운로드 </a:t>
            </a:r>
            <a:r>
              <a:rPr lang="ko-KR" sz="1100" u="sng">
                <a:solidFill>
                  <a:schemeClr val="hlink"/>
                </a:solidFill>
                <a:hlinkClick r:id="rId5"/>
              </a:rPr>
              <a:t>https://public.tableau.com/en-us/s/download</a:t>
            </a:r>
            <a:endParaRPr b="1">
              <a:solidFill>
                <a:srgbClr val="1C4587"/>
              </a:solidFill>
            </a:endParaRPr>
          </a:p>
        </p:txBody>
      </p:sp>
      <p:cxnSp>
        <p:nvCxnSpPr>
          <p:cNvPr id="249" name="Google Shape;249;p31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0" name="Google Shape;250;p31"/>
          <p:cNvPicPr preferRelativeResize="0"/>
          <p:nvPr/>
        </p:nvPicPr>
        <p:blipFill rotWithShape="1">
          <a:blip r:embed="rId6">
            <a:alphaModFix/>
          </a:blip>
          <a:srcRect b="8725"/>
          <a:stretch/>
        </p:blipFill>
        <p:spPr>
          <a:xfrm>
            <a:off x="1105850" y="1176775"/>
            <a:ext cx="6932299" cy="48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1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1">
                <a:solidFill>
                  <a:schemeClr val="lt1"/>
                </a:solidFill>
              </a:rPr>
              <a:t>태블로 인스톨하기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  <p:pic>
        <p:nvPicPr>
          <p:cNvPr id="257" name="Google Shape;257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2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2"/>
          <p:cNvSpPr txBox="1"/>
          <p:nvPr/>
        </p:nvSpPr>
        <p:spPr>
          <a:xfrm>
            <a:off x="656025" y="698575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태블로 퍼블릭 다운로드 </a:t>
            </a:r>
            <a:r>
              <a:rPr lang="ko-KR" sz="1100" u="sng">
                <a:solidFill>
                  <a:schemeClr val="hlink"/>
                </a:solidFill>
                <a:hlinkClick r:id="rId5"/>
              </a:rPr>
              <a:t>https://public.tableau.com/en-us/s/download</a:t>
            </a:r>
            <a:endParaRPr b="1">
              <a:solidFill>
                <a:srgbClr val="1C4587"/>
              </a:solidFill>
            </a:endParaRPr>
          </a:p>
        </p:txBody>
      </p:sp>
      <p:cxnSp>
        <p:nvCxnSpPr>
          <p:cNvPr id="260" name="Google Shape;260;p32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61" name="Google Shape;261;p32"/>
          <p:cNvPicPr preferRelativeResize="0"/>
          <p:nvPr/>
        </p:nvPicPr>
        <p:blipFill rotWithShape="1">
          <a:blip r:embed="rId6">
            <a:alphaModFix/>
          </a:blip>
          <a:srcRect t="7672"/>
          <a:stretch/>
        </p:blipFill>
        <p:spPr>
          <a:xfrm>
            <a:off x="1362463" y="1118188"/>
            <a:ext cx="6419074" cy="489389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2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1">
                <a:solidFill>
                  <a:schemeClr val="lt1"/>
                </a:solidFill>
              </a:rPr>
              <a:t>태블로 인스톨하기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  <p:pic>
        <p:nvPicPr>
          <p:cNvPr id="268" name="Google Shape;268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3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3"/>
          <p:cNvSpPr txBox="1"/>
          <p:nvPr/>
        </p:nvSpPr>
        <p:spPr>
          <a:xfrm>
            <a:off x="656025" y="698575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태블로 퍼블릭 다운로드 </a:t>
            </a:r>
            <a:r>
              <a:rPr lang="ko-KR" sz="1100" u="sng">
                <a:solidFill>
                  <a:schemeClr val="hlink"/>
                </a:solidFill>
                <a:hlinkClick r:id="rId5"/>
              </a:rPr>
              <a:t>https://public.tableau.com/en-us/s/download</a:t>
            </a:r>
            <a:endParaRPr b="1">
              <a:solidFill>
                <a:srgbClr val="1C4587"/>
              </a:solidFill>
            </a:endParaRPr>
          </a:p>
        </p:txBody>
      </p:sp>
      <p:cxnSp>
        <p:nvCxnSpPr>
          <p:cNvPr id="271" name="Google Shape;271;p33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2" name="Google Shape;27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47950" y="1990725"/>
            <a:ext cx="3848100" cy="28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3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1">
                <a:solidFill>
                  <a:schemeClr val="lt1"/>
                </a:solidFill>
              </a:rPr>
              <a:t>태블로 인스톨하기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237</Words>
  <Application>Microsoft Office PowerPoint</Application>
  <PresentationFormat>On-screen Show (4:3)</PresentationFormat>
  <Paragraphs>88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Calibri</vt:lpstr>
      <vt:lpstr>Arial</vt:lpstr>
      <vt:lpstr>Malgun Gothic</vt:lpstr>
      <vt:lpstr>Nanum Gothic</vt:lpstr>
      <vt:lpstr>Roboto</vt:lpstr>
      <vt:lpstr>Office 테마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Yang Kyu Yoo</cp:lastModifiedBy>
  <cp:revision>1</cp:revision>
  <dcterms:modified xsi:type="dcterms:W3CDTF">2019-07-10T02:49:08Z</dcterms:modified>
</cp:coreProperties>
</file>